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5" r:id="rId2"/>
    <p:sldId id="288" r:id="rId3"/>
    <p:sldId id="291" r:id="rId4"/>
    <p:sldId id="306" r:id="rId5"/>
    <p:sldId id="307" r:id="rId6"/>
    <p:sldId id="308" r:id="rId7"/>
    <p:sldId id="292" r:id="rId8"/>
    <p:sldId id="298" r:id="rId9"/>
    <p:sldId id="310" r:id="rId10"/>
    <p:sldId id="299" r:id="rId11"/>
    <p:sldId id="300" r:id="rId12"/>
    <p:sldId id="302" r:id="rId13"/>
    <p:sldId id="303" r:id="rId14"/>
    <p:sldId id="305" r:id="rId15"/>
    <p:sldId id="290" r:id="rId16"/>
    <p:sldId id="309" r:id="rId17"/>
    <p:sldId id="30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 snapToGrid="0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A31FC-361B-4CEA-B046-52882DABC9B8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630E0-F09B-4EEE-986C-F1E1CF1A9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83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308663-42B0-48AB-998F-5AFEC089FBB2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8F0FFB-2210-4BCB-A3E9-DA5AB0BB9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3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1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5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3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8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5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8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0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2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66D2-AEBC-43F0-8215-2C1C9A57B5EB}" type="datetimeFigureOut">
              <a:rPr lang="en-US" smtClean="0"/>
              <a:t>8/8/2016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11E5-37E3-4A44-9512-4F6A38C9F6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58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a-young.weebl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74"/>
            <a:ext cx="9144000" cy="67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6979" y="2815244"/>
            <a:ext cx="65099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Expanding on each lesson/unit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Creating units that are student interest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Project based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High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Setting individual goals for each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 CENA" panose="02000000000000000000" pitchFamily="2" charset="0"/>
              </a:rPr>
              <a:t>Differentiating assignments/lessons for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845" y="1433015"/>
            <a:ext cx="569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 CENA" panose="02000000000000000000" pitchFamily="2" charset="0"/>
              </a:rPr>
              <a:t>How am I going to challenge your child?</a:t>
            </a:r>
            <a:endParaRPr lang="en-US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504" y="1460310"/>
            <a:ext cx="554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 CENA" panose="02000000000000000000" pitchFamily="2" charset="0"/>
              </a:rPr>
              <a:t>What’s our day like?</a:t>
            </a:r>
            <a:endParaRPr lang="en-US" sz="5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8" y="3138985"/>
            <a:ext cx="69740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anose="02000000000000000000" pitchFamily="2" charset="0"/>
              </a:rPr>
              <a:t>Morning Work: Writing Journal/Number Talks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anose="02000000000000000000" pitchFamily="2" charset="0"/>
              </a:rPr>
              <a:t>Specials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anose="02000000000000000000" pitchFamily="2" charset="0"/>
              </a:rPr>
              <a:t>Math: Problem of the Day, Review Number Talk, Mini Lesson, Centers, Small Groups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anose="02000000000000000000" pitchFamily="2" charset="0"/>
              </a:rPr>
              <a:t>Science: Whole Group Mini Lessons, Cooperative Learning Activities, Labs, Experiments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latin typeface="AR CENA" panose="02000000000000000000" pitchFamily="2" charset="0"/>
              </a:rPr>
              <a:t>iii: Reteach/Enrichment for Math and Reading </a:t>
            </a:r>
          </a:p>
          <a:p>
            <a:pPr lvl="1"/>
            <a:endParaRPr lang="en-US" sz="2000" dirty="0" smtClean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504" y="1460310"/>
            <a:ext cx="554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 CENA" panose="02000000000000000000" pitchFamily="2" charset="0"/>
              </a:rPr>
              <a:t>What’s our day like?</a:t>
            </a:r>
            <a:endParaRPr lang="en-US" sz="5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558" y="3138985"/>
            <a:ext cx="697400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 CENA" panose="02000000000000000000" pitchFamily="2" charset="0"/>
              </a:rPr>
              <a:t>6. Lunch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 CENA" panose="02000000000000000000" pitchFamily="2" charset="0"/>
              </a:rPr>
              <a:t>7. </a:t>
            </a:r>
            <a:r>
              <a:rPr lang="en-US" sz="2000" dirty="0">
                <a:solidFill>
                  <a:schemeClr val="bg1"/>
                </a:solidFill>
                <a:latin typeface="AR CENA" panose="02000000000000000000" pitchFamily="2" charset="0"/>
              </a:rPr>
              <a:t>ELA Rotations: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 CENA" panose="02000000000000000000" pitchFamily="2" charset="0"/>
              </a:rPr>
              <a:t>Teacher Time (guided reading)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 CENA" panose="02000000000000000000" pitchFamily="2" charset="0"/>
              </a:rPr>
              <a:t>Buddy Read/Computers/Books Club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 CENA" panose="02000000000000000000" pitchFamily="2" charset="0"/>
              </a:rPr>
              <a:t>Writing Workshop (Journey’s focus, writing prompts, handwriting practice)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 CENA" panose="02000000000000000000" pitchFamily="2" charset="0"/>
              </a:rPr>
              <a:t>Word Work (spelling words)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 CENA" panose="02000000000000000000" pitchFamily="2" charset="0"/>
              </a:rPr>
              <a:t>8. Social Studies</a:t>
            </a:r>
          </a:p>
          <a:p>
            <a:r>
              <a:rPr lang="en-US" sz="3200" dirty="0">
                <a:solidFill>
                  <a:schemeClr val="bg1"/>
                </a:solidFill>
                <a:latin typeface="AR CENA" panose="02000000000000000000" pitchFamily="2" charset="0"/>
              </a:rPr>
              <a:t>9</a:t>
            </a:r>
            <a:r>
              <a:rPr lang="en-US" sz="3200" dirty="0" smtClean="0">
                <a:solidFill>
                  <a:schemeClr val="bg1"/>
                </a:solidFill>
                <a:latin typeface="AR CENA" panose="02000000000000000000" pitchFamily="2" charset="0"/>
              </a:rPr>
              <a:t>. Dismissal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504" y="1460310"/>
            <a:ext cx="554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 CENA" panose="02000000000000000000" pitchFamily="2" charset="0"/>
              </a:rPr>
              <a:t> Resources</a:t>
            </a:r>
            <a:endParaRPr lang="en-US" sz="5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55" y="3133904"/>
            <a:ext cx="697400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-Ready: Focused on ELA and Math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*Keeps progress of academic achievement &amp; skills that need to be improved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*Based on states standards and Common Core standards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*60 MINUTES A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www.login.i-ready.com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Reading A-Z:  ELA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*Online games and activities focused around children’s interest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AR CENA" panose="02000000000000000000" pitchFamily="2" charset="0"/>
              </a:rPr>
              <a:t>*Increases reading skills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https</a:t>
            </a:r>
            <a:r>
              <a:rPr lang="en-US" sz="2000" dirty="0">
                <a:solidFill>
                  <a:schemeClr val="bg1"/>
                </a:solidFill>
              </a:rPr>
              <a:t>://www.readinga-z.com/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1504" y="1460310"/>
            <a:ext cx="5540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R CENA" panose="02000000000000000000" pitchFamily="2" charset="0"/>
              </a:rPr>
              <a:t>Housekeeping</a:t>
            </a:r>
            <a:endParaRPr lang="en-US" sz="5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4997" y="3250497"/>
            <a:ext cx="697400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 not come after 2:00 to pick up your child/children. We will not be able to release them due to carline.  If you have an emergency or scheduled appointment, you will need to arrive before 2:00.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Always remember to send a note in with your child if they were absent.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emergency cards will need to be completed and returned today.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 students will not have recess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" y="-47136"/>
            <a:ext cx="90877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351" y="1446662"/>
            <a:ext cx="459929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R CARTER" panose="02000000000000000000" pitchFamily="2" charset="0"/>
              </a:rPr>
              <a:t>Wish List</a:t>
            </a:r>
            <a:endParaRPr lang="en-US" sz="7200" dirty="0">
              <a:solidFill>
                <a:schemeClr val="bg1"/>
              </a:solidFill>
              <a:latin typeface="AR CARTER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3493827"/>
            <a:ext cx="57457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Classroom Printer and Ink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Hot Dot Pens for learning activities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Laminator and  sheets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Large chart paper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Variety of highlighters (blue, green, orange, purple, pink) no yellow please 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5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" y="-47136"/>
            <a:ext cx="90877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2349" y="1377119"/>
            <a:ext cx="4599295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R CARTER" panose="02000000000000000000" pitchFamily="2" charset="0"/>
              </a:rPr>
              <a:t>Volunteers </a:t>
            </a:r>
            <a:endParaRPr lang="en-US" sz="7200" dirty="0">
              <a:solidFill>
                <a:schemeClr val="bg1"/>
              </a:solidFill>
              <a:latin typeface="AR CARTER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343" y="3493827"/>
            <a:ext cx="5745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Classroom Parent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Copy Helpers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Classroom Library Helper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Career Day Guest Speakers- year round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Scholastic Book Clubs Organizer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" y="0"/>
            <a:ext cx="908775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1334" y="3429000"/>
            <a:ext cx="7206018" cy="200906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 CENA" panose="02000000000000000000" pitchFamily="2" charset="0"/>
              </a:rPr>
              <a:t>Mrs. Katie Young</a:t>
            </a:r>
          </a:p>
          <a:p>
            <a:pPr algn="ctr"/>
            <a:r>
              <a:rPr lang="en-US" sz="2800" dirty="0" smtClean="0">
                <a:latin typeface="AR CENA" panose="02000000000000000000" pitchFamily="2" charset="0"/>
              </a:rPr>
              <a:t>5</a:t>
            </a:r>
            <a:r>
              <a:rPr lang="en-US" sz="2800" baseline="30000" dirty="0" smtClean="0">
                <a:latin typeface="AR CENA" panose="02000000000000000000" pitchFamily="2" charset="0"/>
              </a:rPr>
              <a:t>th</a:t>
            </a:r>
            <a:r>
              <a:rPr lang="en-US" sz="2800" dirty="0" smtClean="0">
                <a:latin typeface="AR CENA" panose="02000000000000000000" pitchFamily="2" charset="0"/>
              </a:rPr>
              <a:t> grade teacher</a:t>
            </a:r>
          </a:p>
          <a:p>
            <a:pPr algn="ctr"/>
            <a:r>
              <a:rPr lang="en-US" sz="2800" dirty="0" smtClean="0">
                <a:latin typeface="AR CENA" panose="02000000000000000000" pitchFamily="2" charset="0"/>
              </a:rPr>
              <a:t>Room </a:t>
            </a:r>
            <a:r>
              <a:rPr lang="en-US" sz="2800" dirty="0" smtClean="0">
                <a:latin typeface="AR CENA" panose="02000000000000000000" pitchFamily="2" charset="0"/>
              </a:rPr>
              <a:t>236</a:t>
            </a:r>
            <a:endParaRPr lang="en-US" sz="2800" dirty="0">
              <a:latin typeface="AR CENA" panose="02000000000000000000" pitchFamily="2" charset="0"/>
            </a:endParaRPr>
          </a:p>
          <a:p>
            <a:pPr algn="ctr"/>
            <a:endParaRPr lang="en-US" sz="2800" dirty="0" smtClean="0"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557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696" y="2988859"/>
            <a:ext cx="681023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5</a:t>
            </a:r>
            <a:r>
              <a:rPr lang="en-US" sz="1400" u="sng" baseline="30000" dirty="0" smtClean="0">
                <a:solidFill>
                  <a:schemeClr val="bg1"/>
                </a:solidFill>
              </a:rPr>
              <a:t>th</a:t>
            </a:r>
            <a:r>
              <a:rPr lang="en-US" sz="1400" u="sng" dirty="0" smtClean="0">
                <a:solidFill>
                  <a:schemeClr val="bg1"/>
                </a:solidFill>
              </a:rPr>
              <a:t> grade Universal Behavior Plan</a:t>
            </a:r>
            <a:r>
              <a:rPr lang="en-US" sz="1400" dirty="0" smtClean="0">
                <a:solidFill>
                  <a:schemeClr val="bg1"/>
                </a:solidFill>
              </a:rPr>
              <a:t>: A clipboard with behavioral codes will travel with the class to all teachers where they will monitor student behavior.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5</a:t>
            </a:r>
            <a:r>
              <a:rPr lang="en-US" sz="1400" u="sng" baseline="30000" dirty="0" smtClean="0">
                <a:solidFill>
                  <a:schemeClr val="bg1"/>
                </a:solidFill>
              </a:rPr>
              <a:t>th</a:t>
            </a:r>
            <a:r>
              <a:rPr lang="en-US" sz="1400" u="sng" dirty="0" smtClean="0">
                <a:solidFill>
                  <a:schemeClr val="bg1"/>
                </a:solidFill>
              </a:rPr>
              <a:t> grade Classroom Expectations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Respect self, others, property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Ex: Making disruptive noises, calling out without being called on, excessive talking , not staying in your seat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Always be prepared for class with necessary supplies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 pencil pouch at all time: 5 pencils, 2 erasers, colored pencils, flash drive, scissors optional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In backpacks at all times: agenda, pencil pouch, binders, flash drives, head phones, AR book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Follow directions the first time given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Complete assignments on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Always Stay on task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Comply with uniform policy </a:t>
            </a:r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	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0557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488" y="3002508"/>
            <a:ext cx="70968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Consequences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1</a:t>
            </a:r>
            <a:r>
              <a:rPr lang="en-US" sz="1400" u="sng" baseline="30000" dirty="0" smtClean="0">
                <a:solidFill>
                  <a:schemeClr val="bg1"/>
                </a:solidFill>
              </a:rPr>
              <a:t>st</a:t>
            </a:r>
            <a:r>
              <a:rPr lang="en-US" sz="1400" u="sng" dirty="0" smtClean="0">
                <a:solidFill>
                  <a:schemeClr val="bg1"/>
                </a:solidFill>
              </a:rPr>
              <a:t> offense</a:t>
            </a:r>
            <a:r>
              <a:rPr lang="en-US" sz="1400" dirty="0" smtClean="0">
                <a:solidFill>
                  <a:schemeClr val="bg1"/>
                </a:solidFill>
              </a:rPr>
              <a:t>:  (3 marks for the same behavior or excessive marks in several behaviors)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W</a:t>
            </a:r>
            <a:r>
              <a:rPr lang="en-US" sz="1400" dirty="0" smtClean="0">
                <a:solidFill>
                  <a:schemeClr val="bg1"/>
                </a:solidFill>
              </a:rPr>
              <a:t>ritten note in agenda home and agenda returned with parent signature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2</a:t>
            </a:r>
            <a:r>
              <a:rPr lang="en-US" sz="1400" u="sng" baseline="30000" dirty="0" smtClean="0">
                <a:solidFill>
                  <a:schemeClr val="bg1"/>
                </a:solidFill>
              </a:rPr>
              <a:t>nd</a:t>
            </a:r>
            <a:r>
              <a:rPr lang="en-US" sz="1400" u="sng" dirty="0" smtClean="0">
                <a:solidFill>
                  <a:schemeClr val="bg1"/>
                </a:solidFill>
              </a:rPr>
              <a:t> offense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Phone call home and student will fill out reflection form and bring back with parent signature the following day. Failure to do so will result in detention.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3</a:t>
            </a:r>
            <a:r>
              <a:rPr lang="en-US" sz="1400" u="sng" baseline="30000" dirty="0" smtClean="0">
                <a:solidFill>
                  <a:schemeClr val="bg1"/>
                </a:solidFill>
              </a:rPr>
              <a:t>rd</a:t>
            </a:r>
            <a:r>
              <a:rPr lang="en-US" sz="1400" u="sng" dirty="0" smtClean="0">
                <a:solidFill>
                  <a:schemeClr val="bg1"/>
                </a:solidFill>
              </a:rPr>
              <a:t> offense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</a:t>
            </a:r>
            <a:r>
              <a:rPr lang="en-US" sz="1400" dirty="0" smtClean="0">
                <a:solidFill>
                  <a:schemeClr val="bg1"/>
                </a:solidFill>
              </a:rPr>
              <a:t>arent-teacher-student conference to create a behavior plan.  Additional staff may be present.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u="sng" dirty="0" smtClean="0">
                <a:solidFill>
                  <a:schemeClr val="bg1"/>
                </a:solidFill>
              </a:rPr>
              <a:t>Excessive marks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I</a:t>
            </a:r>
            <a:r>
              <a:rPr lang="en-US" sz="1400" dirty="0" smtClean="0">
                <a:solidFill>
                  <a:schemeClr val="bg1"/>
                </a:solidFill>
              </a:rPr>
              <a:t>mmediate call home and </a:t>
            </a:r>
            <a:r>
              <a:rPr lang="en-US" sz="1400" dirty="0">
                <a:solidFill>
                  <a:schemeClr val="bg1"/>
                </a:solidFill>
              </a:rPr>
              <a:t>student will fill out reflection form and bring back with parent signature the following </a:t>
            </a:r>
            <a:r>
              <a:rPr lang="en-US" sz="1400" dirty="0" smtClean="0">
                <a:solidFill>
                  <a:schemeClr val="bg1"/>
                </a:solidFill>
              </a:rPr>
              <a:t>day. </a:t>
            </a:r>
          </a:p>
        </p:txBody>
      </p:sp>
    </p:spTree>
    <p:extLst>
      <p:ext uri="{BB962C8B-B14F-4D97-AF65-F5344CB8AC3E}">
        <p14:creationId xmlns:p14="http://schemas.microsoft.com/office/powerpoint/2010/main" val="33546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15" y="0"/>
            <a:ext cx="900557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5217" y="2975213"/>
            <a:ext cx="69467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</a:rPr>
              <a:t>Positive Behavior Party</a:t>
            </a:r>
            <a:r>
              <a:rPr lang="en-US" dirty="0" smtClean="0">
                <a:solidFill>
                  <a:schemeClr val="bg1"/>
                </a:solidFill>
              </a:rPr>
              <a:t>- Last </a:t>
            </a:r>
            <a:r>
              <a:rPr lang="en-US" dirty="0">
                <a:solidFill>
                  <a:schemeClr val="bg1"/>
                </a:solidFill>
              </a:rPr>
              <a:t>Friday of every month at 2:00. 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bg1"/>
                </a:solidFill>
              </a:rPr>
              <a:t>Criteria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Reward for students making correct choices.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August-September</a:t>
            </a:r>
            <a:endParaRPr lang="en-US" dirty="0">
              <a:solidFill>
                <a:schemeClr val="bg1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12 or less </a:t>
            </a:r>
            <a:r>
              <a:rPr lang="en-US" dirty="0" smtClean="0">
                <a:solidFill>
                  <a:schemeClr val="bg1"/>
                </a:solidFill>
              </a:rPr>
              <a:t>behavior marks</a:t>
            </a:r>
            <a:endParaRPr lang="en-US" dirty="0">
              <a:solidFill>
                <a:schemeClr val="bg1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October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 or less behavior marks</a:t>
            </a:r>
            <a:endParaRPr lang="en-US" dirty="0" smtClean="0">
              <a:solidFill>
                <a:schemeClr val="bg1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November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8 </a:t>
            </a:r>
            <a:r>
              <a:rPr lang="en-US" dirty="0">
                <a:solidFill>
                  <a:schemeClr val="bg1"/>
                </a:solidFill>
              </a:rPr>
              <a:t>or less behavior </a:t>
            </a:r>
            <a:r>
              <a:rPr lang="en-US" dirty="0" smtClean="0">
                <a:solidFill>
                  <a:schemeClr val="bg1"/>
                </a:solidFill>
              </a:rPr>
              <a:t>marks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December-June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On 6 or </a:t>
            </a:r>
            <a:r>
              <a:rPr lang="en-US" dirty="0">
                <a:solidFill>
                  <a:schemeClr val="bg1"/>
                </a:solidFill>
              </a:rPr>
              <a:t>less behavior marks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26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93" y="109182"/>
            <a:ext cx="9005574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8320"/>
              </p:ext>
            </p:extLst>
          </p:nvPr>
        </p:nvGraphicFramePr>
        <p:xfrm>
          <a:off x="1" y="3182191"/>
          <a:ext cx="8393374" cy="3521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2724"/>
                <a:gridCol w="1104136"/>
                <a:gridCol w="1055032"/>
                <a:gridCol w="1349655"/>
                <a:gridCol w="1146928"/>
                <a:gridCol w="944899"/>
              </a:tblGrid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Students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Monday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Tuesday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Wednesday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Thursday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Friday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  <a:tr h="1415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08" marR="66508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648" y="4532061"/>
            <a:ext cx="783381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CEN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CEN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1) Respect self, others, and property	2) Always be prepared for class with necessary supplies	3) Follow directions first time given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 CENA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4) Complete assignments on time		5) Always stay on task		6) Comply with uniform policy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0501" y="3057099"/>
            <a:ext cx="6237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Communication will be done through email, agenda,  </a:t>
            </a:r>
            <a:r>
              <a:rPr lang="en-US" sz="2400" dirty="0" err="1" smtClean="0">
                <a:solidFill>
                  <a:schemeClr val="bg1"/>
                </a:solidFill>
              </a:rPr>
              <a:t>Weebly</a:t>
            </a:r>
            <a:r>
              <a:rPr lang="en-US" sz="2400" dirty="0" smtClean="0">
                <a:solidFill>
                  <a:schemeClr val="bg1"/>
                </a:solidFill>
              </a:rPr>
              <a:t> websites , and </a:t>
            </a:r>
            <a:r>
              <a:rPr lang="en-US" sz="2400" dirty="0" err="1">
                <a:solidFill>
                  <a:schemeClr val="bg1"/>
                </a:solidFill>
              </a:rPr>
              <a:t>P</a:t>
            </a:r>
            <a:r>
              <a:rPr lang="en-US" sz="2400" dirty="0" err="1" smtClean="0">
                <a:solidFill>
                  <a:schemeClr val="bg1"/>
                </a:solidFill>
              </a:rPr>
              <a:t>owerschool</a:t>
            </a:r>
            <a:r>
              <a:rPr lang="en-US" sz="2400" dirty="0" smtClean="0">
                <a:solidFill>
                  <a:schemeClr val="bg1"/>
                </a:solidFill>
              </a:rPr>
              <a:t>. Phone calls will occur when necessary.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 parent-teacher conferences will be required throughout the year.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Email</a:t>
            </a:r>
            <a:r>
              <a:rPr lang="en-US" sz="2400" dirty="0" smtClean="0">
                <a:solidFill>
                  <a:schemeClr val="bg1"/>
                </a:solidFill>
              </a:rPr>
              <a:t>: young.katherine@franklin-academy.org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 err="1" smtClean="0">
                <a:solidFill>
                  <a:schemeClr val="bg1"/>
                </a:solidFill>
              </a:rPr>
              <a:t>Weebly</a:t>
            </a:r>
            <a:r>
              <a:rPr lang="en-US" sz="2400" u="sng" dirty="0" smtClean="0">
                <a:solidFill>
                  <a:schemeClr val="bg1"/>
                </a:solidFill>
              </a:rPr>
              <a:t> website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>
                <a:solidFill>
                  <a:schemeClr val="bg1"/>
                </a:solidFill>
                <a:hlinkClick r:id="rId3"/>
              </a:rPr>
              <a:t>http://fa-young.weebly.com</a:t>
            </a:r>
            <a:r>
              <a:rPr lang="en-US" sz="2400" dirty="0" smtClean="0">
                <a:solidFill>
                  <a:schemeClr val="bg1"/>
                </a:solidFill>
                <a:hlinkClick r:id="rId3"/>
              </a:rPr>
              <a:t>/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561-348-2525 </a:t>
            </a:r>
            <a:r>
              <a:rPr lang="en-US" sz="2400" dirty="0" err="1" smtClean="0">
                <a:solidFill>
                  <a:schemeClr val="bg1"/>
                </a:solidFill>
              </a:rPr>
              <a:t>ext</a:t>
            </a:r>
            <a:r>
              <a:rPr lang="en-US" sz="2400" smtClean="0">
                <a:solidFill>
                  <a:schemeClr val="bg1"/>
                </a:solidFill>
              </a:rPr>
              <a:t> 2236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" y="0"/>
            <a:ext cx="90395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15152" y="1569493"/>
            <a:ext cx="5281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 CENA" panose="02000000000000000000" pitchFamily="2" charset="0"/>
              </a:rPr>
              <a:t>Curriculum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88" y="3411940"/>
            <a:ext cx="65782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ELA: Journey’s/Journey’s Enrichment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Math: Go Math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Science: Florida Science Fusion (Expanding on units)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Social Studies: Florida Social Studies: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AR CENA" panose="02000000000000000000" pitchFamily="2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-Ready</a:t>
            </a:r>
            <a:endParaRPr lang="en-US" sz="2400" dirty="0">
              <a:solidFill>
                <a:schemeClr val="bg1"/>
              </a:solidFill>
              <a:latin typeface="AR CENA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Top Score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Discovery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 CENA" panose="02000000000000000000" pitchFamily="2" charset="0"/>
              </a:rPr>
              <a:t>Accelerated Reader </a:t>
            </a:r>
          </a:p>
          <a:p>
            <a:endParaRPr lang="en-US" sz="28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95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5845" y="1433015"/>
            <a:ext cx="569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 CENA" panose="02000000000000000000" pitchFamily="2" charset="0"/>
              </a:rPr>
              <a:t>Extra Supplies Needed</a:t>
            </a:r>
            <a:endParaRPr lang="en-US" sz="36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877" y="3666249"/>
            <a:ext cx="6373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5 Folders: Blue, Red, Green, Yellow, Orange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Pencil Pouch (with holes to insert in binder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Scissors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3231</TotalTime>
  <Words>722</Words>
  <Application>Microsoft Office PowerPoint</Application>
  <PresentationFormat>On-screen Show (4:3)</PresentationFormat>
  <Paragraphs>225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 CARTER</vt:lpstr>
      <vt:lpstr>AR CENA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Beele</dc:creator>
  <cp:lastModifiedBy>Katherine Young</cp:lastModifiedBy>
  <cp:revision>61</cp:revision>
  <cp:lastPrinted>2016-02-18T21:36:47Z</cp:lastPrinted>
  <dcterms:created xsi:type="dcterms:W3CDTF">2013-07-17T18:19:38Z</dcterms:created>
  <dcterms:modified xsi:type="dcterms:W3CDTF">2016-08-08T13:58:28Z</dcterms:modified>
</cp:coreProperties>
</file>