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7" r:id="rId2"/>
    <p:sldId id="259" r:id="rId3"/>
    <p:sldId id="261" r:id="rId4"/>
    <p:sldId id="262" r:id="rId5"/>
    <p:sldId id="314" r:id="rId6"/>
    <p:sldId id="260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16" r:id="rId31"/>
    <p:sldId id="317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8" r:id="rId41"/>
    <p:sldId id="319" r:id="rId42"/>
    <p:sldId id="320" r:id="rId43"/>
    <p:sldId id="321" r:id="rId44"/>
    <p:sldId id="299" r:id="rId45"/>
    <p:sldId id="300" r:id="rId46"/>
    <p:sldId id="322" r:id="rId47"/>
    <p:sldId id="323" r:id="rId48"/>
    <p:sldId id="302" r:id="rId49"/>
    <p:sldId id="328" r:id="rId50"/>
    <p:sldId id="324" r:id="rId51"/>
    <p:sldId id="329" r:id="rId52"/>
    <p:sldId id="325" r:id="rId53"/>
    <p:sldId id="326" r:id="rId54"/>
    <p:sldId id="327" r:id="rId55"/>
    <p:sldId id="313" r:id="rId56"/>
    <p:sldId id="330" r:id="rId57"/>
    <p:sldId id="331" r:id="rId58"/>
    <p:sldId id="332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CAF1-ACA8-41C6-B395-66AE49402681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61D64-3FC7-4E83-AFA1-526E3EC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6FD0-797A-4503-85FD-0738462304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1D64-3FC7-4E83-AFA1-526E3EC34CC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F53E95-BF40-4C70-8BB5-E190A14D3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EBA5D3-DA0D-4E4B-831B-2B4B529BC4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sassessments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padlet.com/mickey_banek/home_suppor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palmbeachschools.org/mafs_elementary/" TargetMode="External"/><Relationship Id="rId2" Type="http://schemas.openxmlformats.org/officeDocument/2006/relationships/hyperlink" Target="http://www.cpalms.org/Standards/maf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366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FSA Parent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9007"/>
            <a:ext cx="1826057" cy="165689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2536"/>
            <a:ext cx="21336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alinsky\AppData\Local\Microsoft\Windows\Temporary Internet Files\Content.IE5\5BMXLT4U\science_clip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369007"/>
            <a:ext cx="1864837" cy="16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419100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Elementary Mathematics, English Language Arts (ELA), &amp; Science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41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Item Specifications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2104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29" y="2209799"/>
            <a:ext cx="86106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Grades </a:t>
            </a:r>
            <a:r>
              <a:rPr lang="en-US" sz="2000" b="1" dirty="0" smtClean="0"/>
              <a:t>3-5 will </a:t>
            </a:r>
            <a:r>
              <a:rPr lang="en-US" sz="2000" b="1" dirty="0"/>
              <a:t>use the following item </a:t>
            </a:r>
            <a:r>
              <a:rPr lang="en-US" sz="2000" b="1" dirty="0" smtClean="0"/>
              <a:t>types:</a:t>
            </a:r>
            <a:endParaRPr lang="en-US" sz="2000" b="1" dirty="0"/>
          </a:p>
          <a:p>
            <a:pPr lvl="1"/>
            <a:r>
              <a:rPr lang="en-US" sz="1500" dirty="0" smtClean="0"/>
              <a:t>Multiple </a:t>
            </a:r>
            <a:r>
              <a:rPr lang="en-US" sz="1500" dirty="0"/>
              <a:t>Choice</a:t>
            </a:r>
          </a:p>
          <a:p>
            <a:pPr lvl="1"/>
            <a:r>
              <a:rPr lang="en-US" sz="1500" dirty="0"/>
              <a:t>Equation Response</a:t>
            </a:r>
          </a:p>
          <a:p>
            <a:pPr lvl="1"/>
            <a:r>
              <a:rPr lang="en-US" sz="1500" dirty="0"/>
              <a:t>Multiple </a:t>
            </a:r>
            <a:r>
              <a:rPr lang="en-US" sz="1500" dirty="0" smtClean="0"/>
              <a:t>Select</a:t>
            </a:r>
          </a:p>
          <a:p>
            <a:pPr lvl="1"/>
            <a:r>
              <a:rPr lang="en-US" sz="1500" dirty="0" smtClean="0"/>
              <a:t>Gridded  Response</a:t>
            </a:r>
          </a:p>
          <a:p>
            <a:pPr lvl="1"/>
            <a:r>
              <a:rPr lang="en-US" sz="1500" dirty="0" smtClean="0"/>
              <a:t>Matching 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629" y="4495800"/>
            <a:ext cx="8458200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Grade 5 will also use additional item types on the  Computer-based </a:t>
            </a:r>
            <a:r>
              <a:rPr lang="en-US" sz="2000" b="1" dirty="0" smtClean="0"/>
              <a:t>test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38030"/>
            <a:ext cx="1048895" cy="181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38030"/>
            <a:ext cx="2216143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267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7" y="1905000"/>
            <a:ext cx="7408333" cy="762000"/>
          </a:xfrm>
        </p:spPr>
        <p:txBody>
          <a:bodyPr/>
          <a:lstStyle/>
          <a:p>
            <a:r>
              <a:rPr lang="en-US" dirty="0" smtClean="0"/>
              <a:t>Equation Response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7482"/>
            <a:ext cx="8686800" cy="40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688" y="2057400"/>
            <a:ext cx="7408333" cy="3450696"/>
          </a:xfrm>
        </p:spPr>
        <p:txBody>
          <a:bodyPr/>
          <a:lstStyle/>
          <a:p>
            <a:r>
              <a:rPr lang="en-US" dirty="0" smtClean="0"/>
              <a:t>Multiple Select Response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68" y="2590800"/>
            <a:ext cx="62769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450696"/>
          </a:xfrm>
        </p:spPr>
        <p:txBody>
          <a:bodyPr/>
          <a:lstStyle/>
          <a:p>
            <a:r>
              <a:rPr lang="en-US" dirty="0" smtClean="0"/>
              <a:t>Open Response (5</a:t>
            </a:r>
            <a:r>
              <a:rPr lang="en-US" baseline="30000" dirty="0" smtClean="0"/>
              <a:t>th</a:t>
            </a:r>
            <a:r>
              <a:rPr lang="en-US" dirty="0" smtClean="0"/>
              <a:t> Grade Only)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38450"/>
            <a:ext cx="41624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Graphic Response Item Display – Drag and </a:t>
            </a:r>
            <a:r>
              <a:rPr lang="en-US" dirty="0"/>
              <a:t>Drop (5</a:t>
            </a:r>
            <a:r>
              <a:rPr lang="en-US" baseline="30000" dirty="0"/>
              <a:t>th</a:t>
            </a:r>
            <a:r>
              <a:rPr lang="en-US" dirty="0"/>
              <a:t> Grade Only)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" y="2118014"/>
            <a:ext cx="90963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18" y="1676400"/>
            <a:ext cx="7408333" cy="3450696"/>
          </a:xfrm>
        </p:spPr>
        <p:txBody>
          <a:bodyPr/>
          <a:lstStyle/>
          <a:p>
            <a:r>
              <a:rPr lang="en-US" dirty="0" smtClean="0"/>
              <a:t>Graphic Response – Hot Text (5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Only)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1171" cy="44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95" y="1676400"/>
            <a:ext cx="7408333" cy="3450696"/>
          </a:xfrm>
        </p:spPr>
        <p:txBody>
          <a:bodyPr/>
          <a:lstStyle/>
          <a:p>
            <a:r>
              <a:rPr lang="en-US" dirty="0" smtClean="0"/>
              <a:t>Graphic Response – Hot Text (5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" y="2133600"/>
            <a:ext cx="90582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Graphic Response Item Display – (5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" y="2093510"/>
            <a:ext cx="9024505" cy="476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2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cap="all" dirty="0" smtClean="0"/>
              <a:t>Florida Standards Assessment Portal</a:t>
            </a:r>
          </a:p>
          <a:p>
            <a:pPr marL="0" indent="0">
              <a:buNone/>
            </a:pPr>
            <a:endParaRPr lang="en-US" sz="1500" cap="all" dirty="0" smtClean="0"/>
          </a:p>
          <a:p>
            <a:pPr>
              <a:buFont typeface="Wingdings" pitchFamily="2" charset="2"/>
              <a:buChar char="Ø"/>
            </a:pPr>
            <a:r>
              <a:rPr lang="en-US" cap="all" dirty="0" smtClean="0"/>
              <a:t>Computer Based Testing</a:t>
            </a:r>
          </a:p>
          <a:p>
            <a:pPr>
              <a:buFont typeface="Wingdings" pitchFamily="2" charset="2"/>
              <a:buChar char="Ø"/>
            </a:pPr>
            <a:endParaRPr lang="en-US" sz="2000" cap="all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New Standards</a:t>
            </a:r>
            <a:endParaRPr lang="en-US" dirty="0"/>
          </a:p>
          <a:p>
            <a:pPr lvl="1"/>
            <a:r>
              <a:rPr lang="en-US" dirty="0"/>
              <a:t>Assessment information </a:t>
            </a:r>
          </a:p>
          <a:p>
            <a:pPr lvl="1"/>
            <a:r>
              <a:rPr lang="en-US" dirty="0"/>
              <a:t>Test Item </a:t>
            </a:r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Elementary Mathematics Curriculum Parent Resources </a:t>
            </a:r>
          </a:p>
          <a:p>
            <a:pPr marL="0" indent="0"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English Language Arts (ELA)</a:t>
            </a:r>
          </a:p>
          <a:p>
            <a:pPr lvl="1"/>
            <a:r>
              <a:rPr lang="en-US" smtClean="0"/>
              <a:t>ELA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Assessment information</a:t>
            </a:r>
          </a:p>
          <a:p>
            <a:pPr lvl="1"/>
            <a:r>
              <a:rPr lang="en-US" dirty="0" smtClean="0"/>
              <a:t>Test Item Specifications</a:t>
            </a:r>
          </a:p>
          <a:p>
            <a:pPr lvl="1"/>
            <a:r>
              <a:rPr lang="en-US" dirty="0" smtClean="0"/>
              <a:t>Support for Schools</a:t>
            </a:r>
          </a:p>
          <a:p>
            <a:pPr marL="0" indent="0">
              <a:buNone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FCAT Assessment</a:t>
            </a:r>
          </a:p>
          <a:p>
            <a:pPr lvl="1"/>
            <a:r>
              <a:rPr lang="en-US" dirty="0" smtClean="0"/>
              <a:t>Big Ideas</a:t>
            </a:r>
          </a:p>
          <a:p>
            <a:pPr lvl="1"/>
            <a:r>
              <a:rPr lang="en-US" dirty="0" smtClean="0"/>
              <a:t>Additional Announcements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828800"/>
            <a:ext cx="7408333" cy="3450696"/>
          </a:xfrm>
        </p:spPr>
        <p:txBody>
          <a:bodyPr/>
          <a:lstStyle/>
          <a:p>
            <a:r>
              <a:rPr lang="en-US" dirty="0" smtClean="0"/>
              <a:t>Table Response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1525"/>
            <a:ext cx="7239000" cy="39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03" y="1676400"/>
            <a:ext cx="7408333" cy="3450696"/>
          </a:xfrm>
        </p:spPr>
        <p:txBody>
          <a:bodyPr/>
          <a:lstStyle/>
          <a:p>
            <a:r>
              <a:rPr lang="en-US" dirty="0" smtClean="0"/>
              <a:t>Matching Item Response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4" y="2133600"/>
            <a:ext cx="8596313" cy="45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808037"/>
            <a:ext cx="8229600" cy="4525963"/>
          </a:xfrm>
        </p:spPr>
        <p:txBody>
          <a:bodyPr/>
          <a:lstStyle/>
          <a:p>
            <a:r>
              <a:rPr lang="en-US" dirty="0" smtClean="0"/>
              <a:t>More than one item type at a </a:t>
            </a:r>
            <a:r>
              <a:rPr lang="en-US" dirty="0"/>
              <a:t>time (5</a:t>
            </a:r>
            <a:r>
              <a:rPr lang="en-US" baseline="30000" dirty="0"/>
              <a:t>th</a:t>
            </a:r>
            <a:r>
              <a:rPr lang="en-US" dirty="0"/>
              <a:t> Grade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3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 Types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9" y="1447800"/>
            <a:ext cx="8358187" cy="53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75026"/>
            <a:ext cx="7583488" cy="147993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Technology Enhanced Items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4-11-18 at 9.52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1678"/>
          <a:stretch/>
        </p:blipFill>
        <p:spPr>
          <a:xfrm>
            <a:off x="65023" y="3276600"/>
            <a:ext cx="9034587" cy="1601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286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Draft of FSA Design Summary (Blueprint)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13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Cadres</a:t>
            </a:r>
          </a:p>
          <a:p>
            <a:r>
              <a:rPr lang="en-US" dirty="0" smtClean="0"/>
              <a:t>Unit Standards Assessments (USA’s)</a:t>
            </a:r>
          </a:p>
          <a:p>
            <a:r>
              <a:rPr lang="en-US" dirty="0" smtClean="0"/>
              <a:t>Florida Standards Quizzes (FSQ’s)</a:t>
            </a:r>
          </a:p>
          <a:p>
            <a:r>
              <a:rPr lang="en-US" dirty="0" smtClean="0"/>
              <a:t>Problems of the Day</a:t>
            </a:r>
          </a:p>
          <a:p>
            <a:r>
              <a:rPr lang="en-US" dirty="0" smtClean="0"/>
              <a:t>Number Talks</a:t>
            </a:r>
          </a:p>
          <a:p>
            <a:r>
              <a:rPr lang="en-US" dirty="0" smtClean="0"/>
              <a:t>Family Support Podcasts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District Doing to Support Teachers in Math?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Breeze Presentation for Family support</a:t>
            </a:r>
          </a:p>
          <a:p>
            <a:pPr lvl="1"/>
            <a:r>
              <a:rPr lang="en-US" dirty="0" smtClean="0"/>
              <a:t>Posted on </a:t>
            </a:r>
            <a:r>
              <a:rPr lang="en-US" dirty="0" err="1" smtClean="0"/>
              <a:t>Edline</a:t>
            </a:r>
            <a:r>
              <a:rPr lang="en-US" dirty="0" smtClean="0"/>
              <a:t> and School District Website</a:t>
            </a:r>
          </a:p>
          <a:p>
            <a:pPr lvl="1"/>
            <a:r>
              <a:rPr lang="en-US" dirty="0" smtClean="0"/>
              <a:t>Will be created for each unit beginning in January</a:t>
            </a:r>
          </a:p>
          <a:p>
            <a:pPr lvl="1"/>
            <a:r>
              <a:rPr lang="en-US" dirty="0" smtClean="0"/>
              <a:t>Shows content and strategies for the unit</a:t>
            </a:r>
          </a:p>
          <a:p>
            <a:pPr lvl="1"/>
            <a:r>
              <a:rPr lang="en-US" dirty="0" smtClean="0"/>
              <a:t>Contains practice questions in FSA format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425102"/>
            <a:ext cx="8327448" cy="55003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326933" y="3673186"/>
            <a:ext cx="2717801" cy="2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" y="311925"/>
            <a:ext cx="7159770" cy="65460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50388" y="2384713"/>
            <a:ext cx="2717801" cy="2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31" y="1078706"/>
            <a:ext cx="6357938" cy="47005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01739" y="4204784"/>
            <a:ext cx="1839952" cy="141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40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-20737"/>
            <a:ext cx="7461519" cy="68787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0777" y="5148883"/>
            <a:ext cx="2731888" cy="170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98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FSA Portal</a:t>
            </a:r>
          </a:p>
          <a:p>
            <a:pPr lvl="1"/>
            <a:r>
              <a:rPr lang="en-US" dirty="0" smtClean="0">
                <a:hlinkClick r:id="rId2"/>
              </a:rPr>
              <a:t>http://www.fsassessments.org</a:t>
            </a:r>
            <a:endParaRPr lang="en-US" dirty="0" smtClean="0"/>
          </a:p>
          <a:p>
            <a:r>
              <a:rPr lang="en-US" dirty="0" smtClean="0"/>
              <a:t>The state has released:</a:t>
            </a:r>
          </a:p>
          <a:p>
            <a:pPr lvl="1"/>
            <a:r>
              <a:rPr lang="en-US" dirty="0" smtClean="0"/>
              <a:t>Test Design Summary (blue prints)</a:t>
            </a:r>
          </a:p>
          <a:p>
            <a:pPr lvl="1"/>
            <a:r>
              <a:rPr lang="en-US" dirty="0" smtClean="0"/>
              <a:t>Test Item Specifications</a:t>
            </a:r>
          </a:p>
          <a:p>
            <a:pPr lvl="1"/>
            <a:r>
              <a:rPr lang="en-US" dirty="0" smtClean="0"/>
              <a:t>Training Tests (online practice tests)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Florida Standards Assessment:</a:t>
            </a:r>
            <a:br>
              <a:rPr lang="en-US" dirty="0" smtClean="0"/>
            </a:br>
            <a:r>
              <a:rPr lang="en-US" sz="3600" dirty="0" smtClean="0"/>
              <a:t>Mathematics &amp; English Language Arts (ELA)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99" y="5562600"/>
            <a:ext cx="2752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hlinkClick r:id="rId2"/>
              </a:rPr>
              <a:t>http</a:t>
            </a:r>
            <a:r>
              <a:rPr lang="en-US" b="1" dirty="0">
                <a:ln>
                  <a:solidFill>
                    <a:schemeClr val="tx1"/>
                  </a:solidFill>
                </a:ln>
                <a:hlinkClick r:id="rId2"/>
              </a:rPr>
              <a:t>://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hlinkClick r:id="rId2"/>
              </a:rPr>
              <a:t>padlet.com/mickey_banek/home_support</a:t>
            </a:r>
            <a:endParaRPr lang="en-US" b="1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Useful Websites to Help your Children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8" y="2514600"/>
            <a:ext cx="759218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Tips for Helping your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2514600"/>
            <a:ext cx="8972550" cy="4648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Let your child try to complete their homework using the strategies they were taught in class.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Adopt </a:t>
            </a:r>
            <a:r>
              <a:rPr lang="en-US" sz="2000" dirty="0"/>
              <a:t>a growth mindset: Everyone can be a “math person”.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Tell them that we can learn from our mistakes: They grow your brain.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Value learning: Some things may be difficult at first, but every day we make progress.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Value depth more than speed: Math is not a race, everyone needs time to make sense of math.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Ask them questions: Why does your answer make sense?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Learn with your child: You will find out why procedures and shortcuts work. </a:t>
            </a:r>
          </a:p>
        </p:txBody>
      </p:sp>
    </p:spTree>
    <p:extLst>
      <p:ext uri="{BB962C8B-B14F-4D97-AF65-F5344CB8AC3E}">
        <p14:creationId xmlns:p14="http://schemas.microsoft.com/office/powerpoint/2010/main" val="22429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838200"/>
          </a:xfrm>
        </p:spPr>
        <p:txBody>
          <a:bodyPr>
            <a:noAutofit/>
          </a:bodyPr>
          <a:lstStyle/>
          <a:p>
            <a:r>
              <a:rPr lang="en-US" sz="3900" dirty="0" smtClean="0">
                <a:solidFill>
                  <a:schemeClr val="tx2"/>
                </a:solidFill>
              </a:rPr>
              <a:t>English Language Arts (ELA)</a:t>
            </a:r>
            <a:endParaRPr lang="en-US" sz="39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22" y="2209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616575"/>
            <a:ext cx="8839200" cy="1012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smtClean="0">
                <a:solidFill>
                  <a:schemeClr val="tx2"/>
                </a:solidFill>
              </a:rPr>
              <a:t>Reading and Writing Components</a:t>
            </a:r>
            <a:endParaRPr lang="en-US" sz="3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 Standards</a:t>
            </a:r>
            <a:endParaRPr lang="en-US" dirty="0"/>
          </a:p>
          <a:p>
            <a:r>
              <a:rPr lang="en-US" dirty="0"/>
              <a:t>Assessment </a:t>
            </a:r>
            <a:r>
              <a:rPr lang="en-US" dirty="0" smtClean="0"/>
              <a:t>Information </a:t>
            </a:r>
            <a:endParaRPr lang="en-US" dirty="0"/>
          </a:p>
          <a:p>
            <a:r>
              <a:rPr lang="en-US" dirty="0"/>
              <a:t>Test Item </a:t>
            </a:r>
            <a:r>
              <a:rPr lang="en-US" dirty="0" smtClean="0"/>
              <a:t>Specifications</a:t>
            </a:r>
          </a:p>
          <a:p>
            <a:r>
              <a:rPr lang="en-US" dirty="0" smtClean="0"/>
              <a:t>Support for Schools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English Language Arts (ELA)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r>
              <a:rPr lang="en-US" dirty="0" smtClean="0"/>
              <a:t>Language Arts Florida Standards (LAFS)</a:t>
            </a:r>
          </a:p>
          <a:p>
            <a:pPr marL="0" indent="0">
              <a:buNone/>
            </a:pPr>
            <a:endParaRPr lang="en-US" sz="1500" dirty="0" smtClean="0"/>
          </a:p>
          <a:p>
            <a:pPr lvl="1"/>
            <a:r>
              <a:rPr lang="en-US" dirty="0"/>
              <a:t>http://www.cpalms.org/Public/search/standard#0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for 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88032"/>
              </p:ext>
            </p:extLst>
          </p:nvPr>
        </p:nvGraphicFramePr>
        <p:xfrm>
          <a:off x="681164" y="1600200"/>
          <a:ext cx="7749316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916"/>
                <a:gridCol w="2133600"/>
                <a:gridCol w="37338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FSA ELA</a:t>
                      </a:r>
                      <a:r>
                        <a:rPr lang="en-US" baseline="0" dirty="0" smtClean="0"/>
                        <a:t> Writing Component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Minutes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 Session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Minutes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 Session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FSA ELA Reading Component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Sessions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80 Minutes Each Session)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Sessions (80 Minutes Each Session)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Sessions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80 Minutes Each Session)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All sessions are administered over two days.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 Sessions and Times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 smtClean="0"/>
              <a:t>Test Design Summary – Grade 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33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 Design Summary – Grade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" t="-1" r="1" b="25757"/>
          <a:stretch/>
        </p:blipFill>
        <p:spPr bwMode="auto">
          <a:xfrm>
            <a:off x="1447800" y="1066800"/>
            <a:ext cx="537589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410200"/>
            <a:ext cx="50291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Test Design Summary – Grade 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r="1" b="25676"/>
          <a:stretch/>
        </p:blipFill>
        <p:spPr bwMode="auto">
          <a:xfrm>
            <a:off x="2133600" y="1143001"/>
            <a:ext cx="4800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410200"/>
            <a:ext cx="4419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FSA-ELA </a:t>
            </a:r>
            <a:r>
              <a:rPr lang="en-US" sz="5300" dirty="0"/>
              <a:t>Reading Component</a:t>
            </a:r>
            <a:br>
              <a:rPr lang="en-US" sz="5300" dirty="0"/>
            </a:br>
            <a:r>
              <a:rPr lang="en-US" sz="3100" dirty="0" smtClean="0"/>
              <a:t>Grades </a:t>
            </a:r>
            <a:r>
              <a:rPr lang="en-US" sz="3100" dirty="0"/>
              <a:t>3, 4, and 5</a:t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Number of Test Items:  56 </a:t>
            </a:r>
            <a:r>
              <a:rPr lang="en-US" sz="3100" dirty="0"/>
              <a:t>– 60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u="sng" dirty="0"/>
              <a:t>Resources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400" dirty="0" smtClean="0"/>
              <a:t>Grades 3 and 4 (Paper-Based):  Test and Answer Book</a:t>
            </a:r>
            <a:r>
              <a:rPr lang="en-US" sz="1200" dirty="0" smtClean="0"/>
              <a:t>                                                                                                   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Grade 5 (Computer-Based):  One-Page “Work Folder” for Note-taking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100" i="1" dirty="0" smtClean="0"/>
              <a:t>This is optional because students may also take notes using an on-screen notepad.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70421"/>
              </p:ext>
            </p:extLst>
          </p:nvPr>
        </p:nvGraphicFramePr>
        <p:xfrm>
          <a:off x="1447800" y="3048000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Word Count Range for a Text or Text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r>
                        <a:rPr lang="en-US" sz="2000" baseline="0" dirty="0" smtClean="0"/>
                        <a:t> – 700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– 900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 – 1000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7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to Computer Based Testing</a:t>
            </a:r>
            <a:br>
              <a:rPr lang="en-US" dirty="0" smtClean="0"/>
            </a:br>
            <a:r>
              <a:rPr lang="en-US" dirty="0" smtClean="0"/>
              <a:t>Mathematics &amp; ELA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170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Item Specifications  </a:t>
            </a:r>
            <a:br>
              <a:rPr lang="en-US" dirty="0" smtClean="0"/>
            </a:br>
            <a:r>
              <a:rPr lang="en-US" dirty="0" smtClean="0"/>
              <a:t>ELA-Reading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484287"/>
            <a:ext cx="4943475" cy="52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</a:t>
            </a:r>
            <a:r>
              <a:rPr lang="en-US" dirty="0" smtClean="0"/>
              <a:t>Type:  Multiple Choice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1"/>
            <a:ext cx="74676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4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Type:  Multiselect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4" y="2590800"/>
            <a:ext cx="7540336" cy="37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25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</a:t>
            </a:r>
            <a:r>
              <a:rPr lang="en-US" dirty="0" smtClean="0"/>
              <a:t>Type:  Open Response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7" y="1848861"/>
            <a:ext cx="457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01000" cy="41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59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</a:t>
            </a:r>
            <a:r>
              <a:rPr lang="en-US" dirty="0" smtClean="0"/>
              <a:t>Type:  Hot Text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2" y="2514600"/>
            <a:ext cx="7743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031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</a:t>
            </a:r>
            <a:r>
              <a:rPr lang="en-US" dirty="0" smtClean="0"/>
              <a:t>Type:  Two Part-Hot Text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20093"/>
            <a:ext cx="1524000" cy="2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8137"/>
            <a:ext cx="45169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8138"/>
            <a:ext cx="7991475" cy="53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20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918" y="2209800"/>
            <a:ext cx="5892164" cy="4449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 Type:  </a:t>
            </a:r>
            <a:r>
              <a:rPr lang="en-US" dirty="0" smtClean="0"/>
              <a:t>Drag and Drop Hot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70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76144" cy="990600"/>
          </a:xfrm>
        </p:spPr>
        <p:txBody>
          <a:bodyPr>
            <a:noAutofit/>
          </a:bodyPr>
          <a:lstStyle/>
          <a:p>
            <a:r>
              <a:rPr lang="en-US" sz="3600" dirty="0"/>
              <a:t>Item </a:t>
            </a:r>
            <a:r>
              <a:rPr lang="en-US" sz="3600" dirty="0" smtClean="0"/>
              <a:t>Type:  Evidence-Based Selected Response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6962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1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</a:t>
            </a:r>
            <a:r>
              <a:rPr lang="en-US" dirty="0" smtClean="0"/>
              <a:t>Type:  Grid Item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5674"/>
            <a:ext cx="6844434" cy="48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39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 </a:t>
            </a:r>
            <a:r>
              <a:rPr lang="en-US" dirty="0" smtClean="0"/>
              <a:t>Type:  Multimedia </a:t>
            </a:r>
            <a:br>
              <a:rPr lang="en-US" dirty="0" smtClean="0"/>
            </a:br>
            <a:r>
              <a:rPr lang="en-US" sz="4000" dirty="0" smtClean="0"/>
              <a:t>(Grade 4 and 5 Only) </a:t>
            </a:r>
            <a:endParaRPr lang="en-US"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00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Mathematics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30675"/>
            <a:ext cx="2816657" cy="25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dirty="0" smtClean="0"/>
              <a:t>Editing Task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" y="1143000"/>
            <a:ext cx="7772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17219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Word Count Range for Grades 3,4, and 5</a:t>
            </a:r>
          </a:p>
          <a:p>
            <a:pPr algn="ctr"/>
            <a:r>
              <a:rPr lang="en-US" sz="1600" dirty="0" smtClean="0"/>
              <a:t>100-200 Word Count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8" y="2618508"/>
            <a:ext cx="7467600" cy="3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0" y="2518351"/>
            <a:ext cx="8077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60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5260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Florida Standards Assessments (FSA) are composed of test items that </a:t>
            </a:r>
            <a:r>
              <a:rPr lang="en-US" sz="2400" dirty="0" smtClean="0"/>
              <a:t>include: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raditional </a:t>
            </a:r>
            <a:r>
              <a:rPr lang="en-US" sz="2400" dirty="0"/>
              <a:t>multiple-choice </a:t>
            </a:r>
            <a:r>
              <a:rPr lang="en-US" sz="2400" dirty="0" smtClean="0"/>
              <a:t>items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tems </a:t>
            </a:r>
            <a:r>
              <a:rPr lang="en-US" sz="2400" dirty="0"/>
              <a:t>that require students to type or write a </a:t>
            </a:r>
            <a:r>
              <a:rPr lang="en-US" sz="2400" dirty="0" smtClean="0"/>
              <a:t>response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echnology-enhanced </a:t>
            </a:r>
            <a:r>
              <a:rPr lang="en-US" sz="2400" dirty="0"/>
              <a:t>items (TEI</a:t>
            </a:r>
            <a:r>
              <a:rPr lang="en-US" sz="2400" dirty="0" smtClean="0"/>
              <a:t>) which are </a:t>
            </a:r>
            <a:r>
              <a:rPr lang="en-US" sz="2400" dirty="0"/>
              <a:t>computer-delivered items that require students to interact with test content to select, construct, and/or support their answers.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Technology-Enhanced Items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33" y="5215133"/>
            <a:ext cx="7253118" cy="13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7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FSA-ELA Writing Component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Grades 4 and 5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u="sng" dirty="0" smtClean="0">
                <a:solidFill>
                  <a:schemeClr val="tx2"/>
                </a:solidFill>
              </a:rPr>
              <a:t/>
            </a:r>
            <a:br>
              <a:rPr lang="en-US" sz="4000" u="sng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Word Count Range for </a:t>
            </a:r>
            <a:r>
              <a:rPr lang="en-US" sz="3100" u="sng" dirty="0" smtClean="0">
                <a:solidFill>
                  <a:schemeClr val="tx2"/>
                </a:solidFill>
              </a:rPr>
              <a:t/>
            </a:r>
            <a:br>
              <a:rPr lang="en-US" sz="3100" u="sng" dirty="0" smtClean="0">
                <a:solidFill>
                  <a:schemeClr val="tx2"/>
                </a:solidFill>
              </a:rPr>
            </a:br>
            <a:r>
              <a:rPr lang="en-US" sz="3100" u="sng" dirty="0" smtClean="0">
                <a:solidFill>
                  <a:schemeClr val="tx2"/>
                </a:solidFill>
              </a:rPr>
              <a:t>Text Sets (two-four texts </a:t>
            </a:r>
            <a:r>
              <a:rPr lang="en-US" sz="3100" u="sng" dirty="0">
                <a:solidFill>
                  <a:schemeClr val="tx2"/>
                </a:solidFill>
              </a:rPr>
              <a:t>on a single topic) </a:t>
            </a:r>
            <a:br>
              <a:rPr lang="en-US" sz="3100" u="sng" dirty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800 – 1300</a:t>
            </a:r>
            <a:br>
              <a:rPr lang="en-US" sz="3100" dirty="0" smtClean="0">
                <a:solidFill>
                  <a:schemeClr val="tx2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100" u="sng" dirty="0" smtClean="0">
                <a:solidFill>
                  <a:schemeClr val="tx2"/>
                </a:solidFill>
              </a:rPr>
              <a:t>Resources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tx2"/>
                </a:solidFill>
              </a:rPr>
              <a:t>Planning Sheet </a:t>
            </a:r>
            <a:br>
              <a:rPr lang="en-US" sz="3100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Test and Answer Booklet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99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5956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Text-Based Writing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10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971800"/>
            <a:ext cx="3913353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" y="2971800"/>
            <a:ext cx="3200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8390" y="2484562"/>
            <a:ext cx="109861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Stimulus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466806"/>
            <a:ext cx="1676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49444" y="1532878"/>
            <a:ext cx="2362200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3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Units of Study </a:t>
            </a:r>
          </a:p>
          <a:p>
            <a:r>
              <a:rPr lang="en-US" dirty="0" smtClean="0"/>
              <a:t>Instructional Resources </a:t>
            </a:r>
          </a:p>
          <a:p>
            <a:r>
              <a:rPr lang="en-US" dirty="0" smtClean="0"/>
              <a:t>Formative Assessments</a:t>
            </a:r>
          </a:p>
          <a:p>
            <a:r>
              <a:rPr lang="en-US" dirty="0" smtClean="0"/>
              <a:t>School-based Common Planning </a:t>
            </a:r>
          </a:p>
          <a:p>
            <a:r>
              <a:rPr lang="en-US" dirty="0" smtClean="0"/>
              <a:t>Writing Professional Development </a:t>
            </a:r>
          </a:p>
          <a:p>
            <a:r>
              <a:rPr lang="en-US" dirty="0" smtClean="0"/>
              <a:t>School-based Support and Professional Development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District Doing to    Support Teachers?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Salinsky\AppData\Local\Microsoft\Windows\Temporary Internet Files\Content.IE5\R8NK7FJ1\sci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1"/>
            <a:ext cx="510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linsky\AppData\Local\Microsoft\Windows\Temporary Internet Files\Content.IE5\5BMXLT4U\science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1524000" cy="13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Salinsky\AppData\Local\Microsoft\Windows\Temporary Internet Files\Content.IE5\R8NK7FJ1\learn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200400"/>
            <a:ext cx="1678370" cy="14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61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233332" y="456860"/>
            <a:ext cx="2677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Science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74282" cy="392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Science will continue to be assessed by </a:t>
            </a:r>
            <a:r>
              <a:rPr lang="en-US" sz="2400" dirty="0" smtClean="0">
                <a:solidFill>
                  <a:schemeClr val="tx2"/>
                </a:solidFill>
              </a:rPr>
              <a:t>the Statewide Science Assessment (formally known as the FCAT)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Testing </a:t>
            </a:r>
            <a:r>
              <a:rPr lang="en-US" sz="2400" dirty="0">
                <a:solidFill>
                  <a:schemeClr val="tx2"/>
                </a:solidFill>
              </a:rPr>
              <a:t>window:  April 13-May 8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1000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 Classroom Science instruction targets 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Next </a:t>
            </a:r>
            <a:r>
              <a:rPr lang="en-US" sz="2400" dirty="0">
                <a:solidFill>
                  <a:schemeClr val="tx2"/>
                </a:solidFill>
              </a:rPr>
              <a:t>Generation Sunshine State Standards (NGSSS)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Excellent </a:t>
            </a:r>
            <a:r>
              <a:rPr lang="en-US" sz="2400" dirty="0">
                <a:solidFill>
                  <a:schemeClr val="tx2"/>
                </a:solidFill>
              </a:rPr>
              <a:t>Resources available on-line @ www.cpalms.org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1000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Science Standards are packaged into “BIG IDEAS” of instruction according to grade level </a:t>
            </a:r>
            <a:r>
              <a:rPr lang="en-US" sz="2400" dirty="0" smtClean="0">
                <a:solidFill>
                  <a:schemeClr val="tx2"/>
                </a:solidFill>
              </a:rPr>
              <a:t>(next slide)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65"/>
            <a:ext cx="65627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323076" y="2332960"/>
            <a:ext cx="569258" cy="168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10400" y="1595497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*An important note: Not all Big Ideas are taught each year so this requires mastery of science content within other grade levels of instruction.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2332960"/>
            <a:ext cx="483892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00800" y="2332960"/>
            <a:ext cx="491534" cy="36106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00800" y="1454259"/>
            <a:ext cx="491534" cy="8871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1800" y="4191000"/>
            <a:ext cx="2106908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2060"/>
                </a:solidFill>
              </a:rPr>
              <a:t>We encourage parents to be aware of the expectations within science instruction and to work with their children to ensure their understanding of such concepts.</a:t>
            </a:r>
            <a:endParaRPr lang="en-US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Announcements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718" y="1600200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Research Ranger Program- A new science initiative for students/families of Palm Beach County- Students and families are encouraged to attend learning activities at various outdoor organizations and parks to become a certified “Field Research Ranger” </a:t>
            </a:r>
            <a:r>
              <a:rPr lang="en-US" sz="1900" dirty="0" smtClean="0">
                <a:solidFill>
                  <a:schemeClr val="tx2"/>
                </a:solidFill>
              </a:rPr>
              <a:t>(information Available on the PBC Parent pages for Science Curriculum).</a:t>
            </a:r>
            <a:endParaRPr lang="en-US" sz="19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2000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Lesson Launchers- A new </a:t>
            </a:r>
            <a:r>
              <a:rPr lang="en-US" sz="2400" dirty="0" smtClean="0">
                <a:solidFill>
                  <a:schemeClr val="tx2"/>
                </a:solidFill>
              </a:rPr>
              <a:t>initiative encouraging </a:t>
            </a:r>
            <a:r>
              <a:rPr lang="en-US" sz="2400" dirty="0">
                <a:solidFill>
                  <a:schemeClr val="tx2"/>
                </a:solidFill>
              </a:rPr>
              <a:t>teachers, students, and parents to get involved in making 3-5 minute video clips to share their knowledge of science (project based learning).  This will become a collection of standards based videos created by our PBC learning community and utilized in classrooms to engage students in their science </a:t>
            </a:r>
            <a:r>
              <a:rPr lang="en-US" sz="2400" dirty="0" smtClean="0">
                <a:solidFill>
                  <a:schemeClr val="tx2"/>
                </a:solidFill>
              </a:rPr>
              <a:t>lessons/learning (Available through </a:t>
            </a:r>
            <a:r>
              <a:rPr lang="en-US" sz="2400" dirty="0" err="1" smtClean="0">
                <a:solidFill>
                  <a:schemeClr val="tx2"/>
                </a:solidFill>
              </a:rPr>
              <a:t>Vodcast</a:t>
            </a:r>
            <a:r>
              <a:rPr lang="en-US" sz="2400" dirty="0" smtClean="0">
                <a:solidFill>
                  <a:schemeClr val="tx2"/>
                </a:solidFill>
              </a:rPr>
              <a:t>/Blogs).</a:t>
            </a:r>
            <a:endParaRPr lang="en-US" sz="2400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 Florida Standards (MAFS)</a:t>
            </a:r>
          </a:p>
          <a:p>
            <a:pPr lvl="1"/>
            <a:r>
              <a:rPr lang="en-US" dirty="0" smtClean="0">
                <a:hlinkClick r:id="rId2"/>
              </a:rPr>
              <a:t>http://www.cpalms.org/Standards/mafs.aspx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Breeze Presentation to describe changes in MAFS from Common Core State Standards</a:t>
            </a:r>
          </a:p>
          <a:p>
            <a:pPr lvl="1"/>
            <a:r>
              <a:rPr lang="en-US" sz="2400" dirty="0" smtClean="0">
                <a:hlinkClick r:id="rId3"/>
              </a:rPr>
              <a:t>https://connect.palmbeachschools.org/mafs_elementary/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Standards for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Summary – Grade 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00200"/>
            <a:ext cx="67151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 Design Summary – Grade 4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32011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3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r>
              <a:rPr lang="en-US" dirty="0" smtClean="0"/>
              <a:t>Test Design Summary – Grade 5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579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SA Parent Information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Florida Standards Assessment: Mathematics &amp;amp; English Language Arts (ELA)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Transition to Computer Based Testing Mathematics &amp;amp; ELA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Mathematics&amp;quot;&quot;/&gt;&lt;property id=&quot;20307&quot; value=&quot;314&quot;/&gt;&lt;/object&gt;&lt;object type=&quot;3&quot; unique_id=&quot;10008&quot;&gt;&lt;property id=&quot;20148&quot; value=&quot;5&quot;/&gt;&lt;property id=&quot;20300&quot; value=&quot;Slide 6 - &amp;quot;New Standards for Mathematic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est Design Summary – Grade 3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Test Design Summary – Grade 4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Test Design Summary – Grade 5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Test Item Specifications&amp;quot;&quot;/&gt;&lt;property id=&quot;20307&quot; value=&quot;266&quot;/&gt;&lt;/object&gt;&lt;object type=&quot;3&quot; unique_id=&quot;10013&quot;&gt;&lt;property id=&quot;20148&quot; value=&quot;5&quot;/&gt;&lt;property id=&quot;20300&quot; value=&quot;Slide 11 - &amp;quot;Important!&amp;quot;&quot;/&gt;&lt;property id=&quot;20307&quot; value=&quot;279&quot;/&gt;&lt;/object&gt;&lt;object type=&quot;3&quot; unique_id=&quot;10014&quot;&gt;&lt;property id=&quot;20148&quot; value=&quot;5&quot;/&gt;&lt;property id=&quot;20300&quot; value=&quot;Slide 12 - &amp;quot;Item Types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Item Types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Item Types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Item Types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Item Types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Item Types&amp;quot;&quot;/&gt;&lt;property id=&quot;20307&quot; value=&quot;273&quot;/&gt;&lt;/object&gt;&lt;object type=&quot;3&quot; unique_id=&quot;10020&quot;&gt;&lt;property id=&quot;20148&quot; value=&quot;5&quot;/&gt;&lt;property id=&quot;20300&quot; value=&quot;Slide 18 - &amp;quot;Item Types&amp;quot;&quot;/&gt;&lt;property id=&quot;20307&quot; value=&quot;272&quot;/&gt;&lt;/object&gt;&lt;object type=&quot;3&quot; unique_id=&quot;10021&quot;&gt;&lt;property id=&quot;20148&quot; value=&quot;5&quot;/&gt;&lt;property id=&quot;20300&quot; value=&quot;Slide 19 - &amp;quot;Item Types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Item Types&amp;quot;&quot;/&gt;&lt;property id=&quot;20307&quot; value=&quot;276&quot;/&gt;&lt;/object&gt;&lt;object type=&quot;3&quot; unique_id=&quot;10023&quot;&gt;&lt;property id=&quot;20148&quot; value=&quot;5&quot;/&gt;&lt;property id=&quot;20300&quot; value=&quot;Slide 21 - &amp;quot;Item Types&amp;quot;&quot;/&gt;&lt;property id=&quot;20307&quot; value=&quot;277&quot;/&gt;&lt;/object&gt;&lt;object type=&quot;3&quot; unique_id=&quot;10024&quot;&gt;&lt;property id=&quot;20148&quot; value=&quot;5&quot;/&gt;&lt;property id=&quot;20300&quot; value=&quot;Slide 22 - &amp;quot;Item Types&amp;quot;&quot;/&gt;&lt;property id=&quot;20307&quot; value=&quot;278&quot;/&gt;&lt;/object&gt;&lt;object type=&quot;3&quot; unique_id=&quot;10025&quot;&gt;&lt;property id=&quot;20148&quot; value=&quot;5&quot;/&gt;&lt;property id=&quot;20300&quot; value=&quot;Slide 23 - &amp;quot;Technology Enhanced Items&amp;quot;&quot;/&gt;&lt;property id=&quot;20307&quot; value=&quot;280&quot;/&gt;&lt;/object&gt;&lt;object type=&quot;3&quot; unique_id=&quot;10026&quot;&gt;&lt;property id=&quot;20148&quot; value=&quot;5&quot;/&gt;&lt;property id=&quot;20300&quot; value=&quot;Slide 24 - &amp;quot;What is the District Doing to Support Teachers in Math?&amp;quot;&quot;/&gt;&lt;property id=&quot;20307&quot; value=&quot;281&quot;/&gt;&lt;/object&gt;&lt;object type=&quot;3&quot; unique_id=&quot;10027&quot;&gt;&lt;property id=&quot;20148&quot; value=&quot;5&quot;/&gt;&lt;property id=&quot;20300&quot; value=&quot;Slide 25 - &amp;quot;Family Support&amp;quot;&quot;/&gt;&lt;property id=&quot;20307&quot; value=&quot;282&quot;/&gt;&lt;/object&gt;&lt;object type=&quot;3&quot; unique_id=&quot;10028&quot;&gt;&lt;property id=&quot;20148&quot; value=&quot;5&quot;/&gt;&lt;property id=&quot;20300&quot; value=&quot;Slide 26&quot;/&gt;&lt;property id=&quot;20307&quot; value=&quot;283&quot;/&gt;&lt;/object&gt;&lt;object type=&quot;3&quot; unique_id=&quot;10029&quot;&gt;&lt;property id=&quot;20148&quot; value=&quot;5&quot;/&gt;&lt;property id=&quot;20300&quot; value=&quot;Slide 27&quot;/&gt;&lt;property id=&quot;20307&quot; value=&quot;284&quot;/&gt;&lt;/object&gt;&lt;object type=&quot;3&quot; unique_id=&quot;10030&quot;&gt;&lt;property id=&quot;20148&quot; value=&quot;5&quot;/&gt;&lt;property id=&quot;20300&quot; value=&quot;Slide 28&quot;/&gt;&lt;property id=&quot;20307&quot; value=&quot;285&quot;/&gt;&lt;/object&gt;&lt;object type=&quot;3&quot; unique_id=&quot;10031&quot;&gt;&lt;property id=&quot;20148&quot; value=&quot;5&quot;/&gt;&lt;property id=&quot;20300&quot; value=&quot;Slide 29&quot;/&gt;&lt;property id=&quot;20307&quot; value=&quot;286&quot;/&gt;&lt;/object&gt;&lt;object type=&quot;3&quot; unique_id=&quot;10032&quot;&gt;&lt;property id=&quot;20148&quot; value=&quot;5&quot;/&gt;&lt;property id=&quot;20300&quot; value=&quot;Slide 32 - &amp;quot;English Language Arts (ELA)&amp;quot;&quot;/&gt;&lt;property id=&quot;20307&quot; value=&quot;287&quot;/&gt;&lt;/object&gt;&lt;object type=&quot;3&quot; unique_id=&quot;10033&quot;&gt;&lt;property id=&quot;20148&quot; value=&quot;5&quot;/&gt;&lt;property id=&quot;20300&quot; value=&quot;Slide 33 - &amp;quot;English Language Arts (ELA)&amp;quot;&quot;/&gt;&lt;property id=&quot;20307&quot; value=&quot;288&quot;/&gt;&lt;/object&gt;&lt;object type=&quot;3&quot; unique_id=&quot;10034&quot;&gt;&lt;property id=&quot;20148&quot; value=&quot;5&quot;/&gt;&lt;property id=&quot;20300&quot; value=&quot;Slide 34 - &amp;quot;New Standards for ELA&amp;quot;&quot;/&gt;&lt;property id=&quot;20307&quot; value=&quot;289&quot;/&gt;&lt;/object&gt;&lt;object type=&quot;3&quot; unique_id=&quot;10035&quot;&gt;&lt;property id=&quot;20148&quot; value=&quot;5&quot;/&gt;&lt;property id=&quot;20300&quot; value=&quot;Slide 35 - &amp;quot;ELA Sessions and Times &amp;quot;&quot;/&gt;&lt;property id=&quot;20307&quot; value=&quot;290&quot;/&gt;&lt;/object&gt;&lt;object type=&quot;3&quot; unique_id=&quot;10036&quot;&gt;&lt;property id=&quot;20148&quot; value=&quot;5&quot;/&gt;&lt;property id=&quot;20300&quot; value=&quot;Slide 36 - &amp;quot;Test Design Summary – Grade 3&amp;quot;&quot;/&gt;&lt;property id=&quot;20307&quot; value=&quot;291&quot;/&gt;&lt;/object&gt;&lt;object type=&quot;3&quot; unique_id=&quot;10037&quot;&gt;&lt;property id=&quot;20148&quot; value=&quot;5&quot;/&gt;&lt;property id=&quot;20300&quot; value=&quot;Slide 37 - &amp;quot;Test Design Summary – Grade 4&amp;quot;&quot;/&gt;&lt;property id=&quot;20307&quot; value=&quot;292&quot;/&gt;&lt;/object&gt;&lt;object type=&quot;3&quot; unique_id=&quot;10038&quot;&gt;&lt;property id=&quot;20148&quot; value=&quot;5&quot;/&gt;&lt;property id=&quot;20300&quot; value=&quot;Slide 38 - &amp;quot;Test Design Summary – Grade 5&amp;quot;&quot;/&gt;&lt;property id=&quot;20307&quot; value=&quot;293&quot;/&gt;&lt;/object&gt;&lt;object type=&quot;3&quot; unique_id=&quot;10039&quot;&gt;&lt;property id=&quot;20148&quot; value=&quot;5&quot;/&gt;&lt;property id=&quot;20300&quot; value=&quot;Slide 39 - &amp;quot;FSA-ELA Reading Component Grades 3, 4, and 5  Number of Test Items:  56 – 60      Resources Grades 3 and 4 (Paper-&quot;/&gt;&lt;property id=&quot;20307&quot; value=&quot;294&quot;/&gt;&lt;/object&gt;&lt;object type=&quot;3&quot; unique_id=&quot;10040&quot;&gt;&lt;property id=&quot;20148&quot; value=&quot;5&quot;/&gt;&lt;property id=&quot;20300&quot; value=&quot;Slide 40 - &amp;quot;Test Item Specifications   ELA-Reading&amp;quot;&quot;/&gt;&lt;property id=&quot;20307&quot; value=&quot;295&quot;/&gt;&lt;/object&gt;&lt;object type=&quot;3&quot; unique_id=&quot;10041&quot;&gt;&lt;property id=&quot;20148&quot; value=&quot;5&quot;/&gt;&lt;property id=&quot;20300&quot; value=&quot;Slide 41 - &amp;quot;Item Type:  Multiple Choice&amp;quot;&quot;/&gt;&lt;property id=&quot;20307&quot; value=&quot;296&quot;/&gt;&lt;/object&gt;&lt;object type=&quot;3&quot; unique_id=&quot;10042&quot;&gt;&lt;property id=&quot;20148&quot; value=&quot;5&quot;/&gt;&lt;property id=&quot;20300&quot; value=&quot;Slide 42 - &amp;quot;Item Type:  Multiselect &amp;quot;&quot;/&gt;&lt;property id=&quot;20307&quot; value=&quot;297&quot;/&gt;&lt;/object&gt;&lt;object type=&quot;3&quot; unique_id=&quot;10043&quot;&gt;&lt;property id=&quot;20148&quot; value=&quot;5&quot;/&gt;&lt;property id=&quot;20300&quot; value=&quot;Slide 43 - &amp;quot;Item Type:  Open Response&amp;quot;&quot;/&gt;&lt;property id=&quot;20307&quot; value=&quot;298&quot;/&gt;&lt;/object&gt;&lt;object type=&quot;3&quot; unique_id=&quot;10044&quot;&gt;&lt;property id=&quot;20148&quot; value=&quot;5&quot;/&gt;&lt;property id=&quot;20300&quot; value=&quot;Slide 44 - &amp;quot;Item Type:  Hot Text&amp;quot;&quot;/&gt;&lt;property id=&quot;20307&quot; value=&quot;299&quot;/&gt;&lt;/object&gt;&lt;object type=&quot;3&quot; unique_id=&quot;10045&quot;&gt;&lt;property id=&quot;20148&quot; value=&quot;5&quot;/&gt;&lt;property id=&quot;20300&quot; value=&quot;Slide 45 - &amp;quot;Item Type:  Two Part-Hot Text&amp;quot;&quot;/&gt;&lt;property id=&quot;20307&quot; value=&quot;300&quot;/&gt;&lt;/object&gt;&lt;object type=&quot;3&quot; unique_id=&quot;10046&quot;&gt;&lt;property id=&quot;20148&quot; value=&quot;5&quot;/&gt;&lt;property id=&quot;20300&quot; value=&quot;Slide 46 - &amp;quot;Item Type:  Evidence-Based Selected Response&amp;quot;&quot;/&gt;&lt;property id=&quot;20307&quot; value=&quot;301&quot;/&gt;&lt;/object&gt;&lt;object type=&quot;3&quot; unique_id=&quot;10047&quot;&gt;&lt;property id=&quot;20148&quot; value=&quot;5&quot;/&gt;&lt;property id=&quot;20300&quot; value=&quot;Slide 47 - &amp;quot;Item Type:  Grid Item&amp;quot;&quot;/&gt;&lt;property id=&quot;20307&quot; value=&quot;302&quot;/&gt;&lt;/object&gt;&lt;object type=&quot;3&quot; unique_id=&quot;10048&quot;&gt;&lt;property id=&quot;20148&quot; value=&quot;5&quot;/&gt;&lt;property id=&quot;20300&quot; value=&quot;Slide 48 - &amp;quot;Item Type:  Multimedia  (Grade 5 Only) &amp;quot;&quot;/&gt;&lt;property id=&quot;20307&quot; value=&quot;303&quot;/&gt;&lt;/object&gt;&lt;object type=&quot;3&quot; unique_id=&quot;10049&quot;&gt;&lt;property id=&quot;20148&quot; value=&quot;5&quot;/&gt;&lt;property id=&quot;20300&quot; value=&quot;Slide 49 - &amp;quot;Editing Task&amp;quot;&quot;/&gt;&lt;property id=&quot;20307&quot; value=&quot;304&quot;/&gt;&lt;/object&gt;&lt;object type=&quot;3&quot; unique_id=&quot;10050&quot;&gt;&lt;property id=&quot;20148&quot; value=&quot;5&quot;/&gt;&lt;property id=&quot;20300&quot; value=&quot;Slide 50 - &amp;quot;Technology-Enhanced Items&amp;quot;&quot;/&gt;&lt;property id=&quot;20307&quot; value=&quot;305&quot;/&gt;&lt;/object&gt;&lt;object type=&quot;3&quot; unique_id=&quot;10051&quot;&gt;&lt;property id=&quot;20148&quot; value=&quot;5&quot;/&gt;&lt;property id=&quot;20300&quot; value=&quot;Slide 51 - &amp;quot;FSA-ELA Writing Component Grades 4 and 5  Word Count Range for  Text Sets (Several texts written on a single topic&quot;/&gt;&lt;property id=&quot;20307&quot; value=&quot;306&quot;/&gt;&lt;/object&gt;&lt;object type=&quot;3&quot; unique_id=&quot;10052&quot;&gt;&lt;property id=&quot;20148&quot; value=&quot;5&quot;/&gt;&lt;property id=&quot;20300&quot; value=&quot;Slide 52 - &amp;quot;Text-Based Writing&amp;quot;&quot;/&gt;&lt;property id=&quot;20307&quot; value=&quot;307&quot;/&gt;&lt;/object&gt;&lt;object type=&quot;3&quot; unique_id=&quot;10053&quot;&gt;&lt;property id=&quot;20148&quot; value=&quot;5&quot;/&gt;&lt;property id=&quot;20300&quot; value=&quot;Slide 53 - &amp;quot;What is the District Doing to    Support Teachers?&amp;quot;&quot;/&gt;&lt;property id=&quot;20307&quot; value=&quot;308&quot;/&gt;&lt;/object&gt;&lt;object type=&quot;3&quot; unique_id=&quot;10054&quot;&gt;&lt;property id=&quot;20148&quot; value=&quot;5&quot;/&gt;&lt;property id=&quot;20300&quot; value=&quot;Slide 54&quot;/&gt;&lt;property id=&quot;20307&quot; value=&quot;313&quot;/&gt;&lt;/object&gt;&lt;object type=&quot;3&quot; unique_id=&quot;10055&quot;&gt;&lt;property id=&quot;20148&quot; value=&quot;5&quot;/&gt;&lt;property id=&quot;20300&quot; value=&quot;Slide 55 - &amp;quot;Science&amp;quot;&quot;/&gt;&lt;property id=&quot;20307&quot; value=&quot;315&quot;/&gt;&lt;/object&gt;&lt;object type=&quot;3&quot; unique_id=&quot;10056&quot;&gt;&lt;property id=&quot;20148&quot; value=&quot;5&quot;/&gt;&lt;property id=&quot;20300&quot; value=&quot;Slide 56&quot;/&gt;&lt;property id=&quot;20307&quot; value=&quot;310&quot;/&gt;&lt;/object&gt;&lt;object type=&quot;3&quot; unique_id=&quot;10057&quot;&gt;&lt;property id=&quot;20148&quot; value=&quot;5&quot;/&gt;&lt;property id=&quot;20300&quot; value=&quot;Slide 57 - &amp;quot;Additional Announcements&amp;quot;&quot;/&gt;&lt;property id=&quot;20307&quot; value=&quot;312&quot;/&gt;&lt;/object&gt;&lt;object type=&quot;3&quot; unique_id=&quot;208717&quot;&gt;&lt;property id=&quot;20148&quot; value=&quot;5&quot;/&gt;&lt;property id=&quot;20300&quot; value=&quot;Slide 30 - &amp;quot;Useful Websites to Help your Children&amp;quot;&quot;/&gt;&lt;property id=&quot;20307&quot; value=&quot;316&quot;/&gt;&lt;/object&gt;&lt;object type=&quot;3&quot; unique_id=&quot;208718&quot;&gt;&lt;property id=&quot;20148&quot; value=&quot;5&quot;/&gt;&lt;property id=&quot;20300&quot; value=&quot;Slide 31 - &amp;quot;Tips for Helping your Child&amp;quot;&quot;/&gt;&lt;property id=&quot;20307&quot; value=&quot;317&quot;/&gt;&lt;/object&gt;&lt;/object&gt;&lt;object type=&quot;8&quot; unique_id=&quot;1011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1824</TotalTime>
  <Words>1028</Words>
  <Application>Microsoft Office PowerPoint</Application>
  <PresentationFormat>On-screen Show (4:3)</PresentationFormat>
  <Paragraphs>186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Calibri</vt:lpstr>
      <vt:lpstr>Candara</vt:lpstr>
      <vt:lpstr>Symbol</vt:lpstr>
      <vt:lpstr>Wingdings</vt:lpstr>
      <vt:lpstr>Waveform</vt:lpstr>
      <vt:lpstr>FSA Parent Information</vt:lpstr>
      <vt:lpstr>Agenda</vt:lpstr>
      <vt:lpstr>Florida Standards Assessment: Mathematics &amp; English Language Arts (ELA)</vt:lpstr>
      <vt:lpstr>Transition to Computer Based Testing Mathematics &amp; ELA</vt:lpstr>
      <vt:lpstr>Mathematics</vt:lpstr>
      <vt:lpstr>New Standards for Mathematics</vt:lpstr>
      <vt:lpstr>Test Design Summary – Grade 3</vt:lpstr>
      <vt:lpstr>Test Design Summary – Grade 4</vt:lpstr>
      <vt:lpstr>Test Design Summary – Grade 5</vt:lpstr>
      <vt:lpstr>Test Item Specifications</vt:lpstr>
      <vt:lpstr>Important!</vt:lpstr>
      <vt:lpstr>Item Types</vt:lpstr>
      <vt:lpstr>Item Types</vt:lpstr>
      <vt:lpstr>Item Types</vt:lpstr>
      <vt:lpstr>Item Types</vt:lpstr>
      <vt:lpstr>Item Types</vt:lpstr>
      <vt:lpstr>Item Types</vt:lpstr>
      <vt:lpstr>Item Types</vt:lpstr>
      <vt:lpstr>Item Types</vt:lpstr>
      <vt:lpstr>Item Types</vt:lpstr>
      <vt:lpstr>Item Types</vt:lpstr>
      <vt:lpstr>Item Types</vt:lpstr>
      <vt:lpstr>Technology Enhanced Items</vt:lpstr>
      <vt:lpstr>What is the District Doing to Support Teachers in Math?</vt:lpstr>
      <vt:lpstr>Family Support</vt:lpstr>
      <vt:lpstr>PowerPoint Presentation</vt:lpstr>
      <vt:lpstr>PowerPoint Presentation</vt:lpstr>
      <vt:lpstr>PowerPoint Presentation</vt:lpstr>
      <vt:lpstr>PowerPoint Presentation</vt:lpstr>
      <vt:lpstr>Useful Websites to Help your Children</vt:lpstr>
      <vt:lpstr>Tips for Helping your Child</vt:lpstr>
      <vt:lpstr>English Language Arts (ELA)</vt:lpstr>
      <vt:lpstr>English Language Arts (ELA)</vt:lpstr>
      <vt:lpstr>Standards for ELA</vt:lpstr>
      <vt:lpstr>ELA Sessions and Times </vt:lpstr>
      <vt:lpstr>Test Design Summary – Grade 3</vt:lpstr>
      <vt:lpstr>Test Design Summary – Grade 4</vt:lpstr>
      <vt:lpstr>Test Design Summary – Grade 5</vt:lpstr>
      <vt:lpstr>FSA-ELA Reading Component Grades 3, 4, and 5  Number of Test Items:  56 – 60      Resources Grades 3 and 4 (Paper-Based):  Test and Answer Book                                                                                                      Grade 5 (Computer-Based):  One-Page “Work Folder” for Note-taking  This is optional because students may also take notes using an on-screen notepad.  </vt:lpstr>
      <vt:lpstr>Test Item Specifications   ELA-Reading</vt:lpstr>
      <vt:lpstr>Item Type:  Multiple Choice</vt:lpstr>
      <vt:lpstr>Item Type:  Multiselect </vt:lpstr>
      <vt:lpstr>Item Type:  Open Response</vt:lpstr>
      <vt:lpstr>Item Type:  Hot Text</vt:lpstr>
      <vt:lpstr>Item Type:  Two Part-Hot Text</vt:lpstr>
      <vt:lpstr>Item Type:  Drag and Drop Hot Text </vt:lpstr>
      <vt:lpstr>Item Type:  Evidence-Based Selected Response</vt:lpstr>
      <vt:lpstr>Item Type:  Grid Item</vt:lpstr>
      <vt:lpstr>Item Type:  Multimedia  (Grade 4 and 5 Only) </vt:lpstr>
      <vt:lpstr>Editing Task</vt:lpstr>
      <vt:lpstr>Technology-Enhanced Items</vt:lpstr>
      <vt:lpstr>FSA-ELA Writing Component Grades 4 and 5  Word Count Range for  Text Sets (two-four texts on a single topic)  800 – 1300  Resources Planning Sheet  Test and Answer Booklet  </vt:lpstr>
      <vt:lpstr>Text-Based Writing</vt:lpstr>
      <vt:lpstr>What is the District Doing to    Support Teachers?</vt:lpstr>
      <vt:lpstr>PowerPoint Presentation</vt:lpstr>
      <vt:lpstr>Science</vt:lpstr>
      <vt:lpstr>PowerPoint Presentation</vt:lpstr>
      <vt:lpstr>Additional Announcements</vt:lpstr>
    </vt:vector>
  </TitlesOfParts>
  <Company>The School District of Palm Beach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Mathematics, Reading, &amp; Science Updates</dc:title>
  <dc:creator>Windows User</dc:creator>
  <cp:lastModifiedBy>Katherine Young</cp:lastModifiedBy>
  <cp:revision>45</cp:revision>
  <dcterms:created xsi:type="dcterms:W3CDTF">2015-01-14T14:41:04Z</dcterms:created>
  <dcterms:modified xsi:type="dcterms:W3CDTF">2017-01-25T19:52:59Z</dcterms:modified>
</cp:coreProperties>
</file>